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3" r:id="rId2"/>
    <p:sldId id="257" r:id="rId3"/>
    <p:sldId id="256" r:id="rId4"/>
    <p:sldId id="258" r:id="rId5"/>
    <p:sldId id="260" r:id="rId6"/>
    <p:sldId id="259"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95" d="100"/>
          <a:sy n="95" d="100"/>
        </p:scale>
        <p:origin x="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8/25/2023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8/25/2023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8/25/2023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8/25/2023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21300000">
            <a:off x="892810" y="2317115"/>
            <a:ext cx="6668135" cy="4351655"/>
          </a:xfrm>
        </p:spPr>
        <p:txBody>
          <a:bodyPr>
            <a:normAutofit fontScale="60000"/>
          </a:bodyPr>
          <a:lstStyle/>
          <a:p>
            <a:pPr marL="0" indent="0">
              <a:buNone/>
            </a:pPr>
            <a:r>
              <a:rPr lang="en-US">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By Helen Johnston  - </a:t>
            </a:r>
          </a:p>
          <a:p>
            <a:pPr marL="0" indent="0">
              <a:buNone/>
            </a:pPr>
            <a:endParaRPr lang="en-US">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endParaRPr>
          </a:p>
          <a:p>
            <a:pPr marL="0" indent="0">
              <a:buNone/>
            </a:pPr>
            <a:r>
              <a:rPr lang="en-US">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‘’Music and fashion’’</a:t>
            </a:r>
          </a:p>
          <a:p>
            <a:pPr marL="0" indent="0">
              <a:buNone/>
            </a:pPr>
            <a:r>
              <a:rPr lang="en-US">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This is my story of why I made a piano and my favourite jumper to describe myself.  </a:t>
            </a:r>
          </a:p>
          <a:p>
            <a:pPr marL="0" indent="0">
              <a:buNone/>
            </a:pPr>
            <a:r>
              <a:rPr lang="en-US">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I’m an artist and I like to make lots of different things to show who I am especially as part of Pamis online Art group every Monday with David Grigor of Blind Create.</a:t>
            </a:r>
          </a:p>
          <a:p>
            <a:pPr marL="0" indent="0">
              <a:buNone/>
            </a:pPr>
            <a:endParaRPr lang="en-US">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endParaRPr>
          </a:p>
          <a:p>
            <a:pPr marL="0" indent="0">
              <a:buNone/>
            </a:pPr>
            <a:r>
              <a:rPr lang="en-US">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It was obvious what I wanted to do for my project, I love music and listening to my favourite song by Abba. I also love going to shops to buy clothes and chose to make my favourite jumper.  Let me tell you about how I made my proejct.</a:t>
            </a:r>
          </a:p>
          <a:p>
            <a:pPr marL="0" indent="0">
              <a:buNone/>
            </a:pPr>
            <a:endParaRPr lang="en-US"/>
          </a:p>
          <a:p>
            <a:endParaRPr lang="en-US"/>
          </a:p>
        </p:txBody>
      </p:sp>
      <p:sp>
        <p:nvSpPr>
          <p:cNvPr id="4" name="Curved Up Ribbon 3"/>
          <p:cNvSpPr/>
          <p:nvPr/>
        </p:nvSpPr>
        <p:spPr>
          <a:xfrm rot="21360000">
            <a:off x="266065" y="303530"/>
            <a:ext cx="11659870" cy="1856105"/>
          </a:xfrm>
          <a:prstGeom prst="ellipseRibbon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Box 4"/>
          <p:cNvSpPr txBox="1"/>
          <p:nvPr/>
        </p:nvSpPr>
        <p:spPr>
          <a:xfrm rot="21360000">
            <a:off x="3427730" y="496570"/>
            <a:ext cx="5431790" cy="10147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6000">
                <a:latin typeface="Comic Sans MS Regular" panose="030F0702030302020204" charset="0"/>
                <a:cs typeface="Comic Sans MS Regular" panose="030F0702030302020204" charset="0"/>
              </a:rPr>
              <a:t>This Is Me !</a:t>
            </a:r>
          </a:p>
        </p:txBody>
      </p:sp>
      <p:pic>
        <p:nvPicPr>
          <p:cNvPr id="2" name="Picture 1" descr="Helen's -This Is Me (in progress)"/>
          <p:cNvPicPr>
            <a:picLocks noChangeAspect="1"/>
          </p:cNvPicPr>
          <p:nvPr/>
        </p:nvPicPr>
        <p:blipFill>
          <a:blip r:embed="rId2"/>
          <a:stretch>
            <a:fillRect/>
          </a:stretch>
        </p:blipFill>
        <p:spPr>
          <a:xfrm rot="360000">
            <a:off x="7734935" y="2608580"/>
            <a:ext cx="3879850" cy="3768725"/>
          </a:xfrm>
          <a:prstGeom prst="rect">
            <a:avLst/>
          </a:prstGeom>
          <a:effectLst>
            <a:glow rad="228600">
              <a:schemeClr val="accent5">
                <a:satMod val="175000"/>
                <a:alpha val="40000"/>
              </a:schemeClr>
            </a:glow>
          </a:effectLst>
        </p:spPr>
      </p:pic>
      <p:pic>
        <p:nvPicPr>
          <p:cNvPr id="6" name="Picture 5" descr="Treble cleff"/>
          <p:cNvPicPr>
            <a:picLocks noChangeAspect="1"/>
          </p:cNvPicPr>
          <p:nvPr/>
        </p:nvPicPr>
        <p:blipFill>
          <a:blip r:embed="rId3"/>
          <a:stretch>
            <a:fillRect/>
          </a:stretch>
        </p:blipFill>
        <p:spPr>
          <a:xfrm rot="21240000">
            <a:off x="1889760" y="970280"/>
            <a:ext cx="1052830" cy="1052830"/>
          </a:xfrm>
          <a:prstGeom prst="rect">
            <a:avLst/>
          </a:prstGeom>
        </p:spPr>
      </p:pic>
      <p:pic>
        <p:nvPicPr>
          <p:cNvPr id="7" name="Picture 6" descr="Treble cleff"/>
          <p:cNvPicPr>
            <a:picLocks noChangeAspect="1"/>
          </p:cNvPicPr>
          <p:nvPr/>
        </p:nvPicPr>
        <p:blipFill>
          <a:blip r:embed="rId3"/>
          <a:stretch>
            <a:fillRect/>
          </a:stretch>
        </p:blipFill>
        <p:spPr>
          <a:xfrm>
            <a:off x="9292590" y="477520"/>
            <a:ext cx="1052830" cy="10528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21300000">
            <a:off x="1282700" y="1122680"/>
            <a:ext cx="9295130" cy="1985010"/>
          </a:xfrm>
        </p:spPr>
        <p:txBody>
          <a:bodyPr>
            <a:normAutofit fontScale="67500" lnSpcReduction="20000"/>
          </a:bodyPr>
          <a:lstStyle/>
          <a:p>
            <a:pPr marL="0" indent="0">
              <a:buNone/>
            </a:pPr>
            <a:r>
              <a:rPr lang="en-US" dirty="0">
                <a:ln w="22225">
                  <a:solidFill>
                    <a:srgbClr val="0070C0"/>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I used many </a:t>
            </a:r>
            <a:r>
              <a:rPr lang="en-US" dirty="0" err="1">
                <a:ln w="22225">
                  <a:solidFill>
                    <a:srgbClr val="0070C0"/>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lolly</a:t>
            </a:r>
            <a:r>
              <a:rPr lang="en-US" dirty="0">
                <a:ln w="22225">
                  <a:solidFill>
                    <a:srgbClr val="0070C0"/>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 sticks to build the sculpture up to look like an upright piano. It took some time to do, but I was very happy when  we used sticks to finish the sides and the ends to make it look really good.. We used PVA glue and scissors to cut the sticks to make the keys and the pedals and other parts. </a:t>
            </a:r>
          </a:p>
          <a:p>
            <a:pPr marL="0" indent="0">
              <a:buNone/>
            </a:pPr>
            <a:r>
              <a:rPr lang="en-US" dirty="0">
                <a:ln w="22225">
                  <a:solidFill>
                    <a:srgbClr val="0070C0"/>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It was like laying musical bricks but I did it listening to keyboard tunes that David was playing in the session,. This made me laugh, as it was funny to listen to piano music because I was making it as well.</a:t>
            </a:r>
          </a:p>
        </p:txBody>
      </p:sp>
      <p:pic>
        <p:nvPicPr>
          <p:cNvPr id="6" name="Picture 5" descr="Treble cleff"/>
          <p:cNvPicPr>
            <a:picLocks noChangeAspect="1"/>
          </p:cNvPicPr>
          <p:nvPr/>
        </p:nvPicPr>
        <p:blipFill>
          <a:blip r:embed="rId2"/>
          <a:stretch>
            <a:fillRect/>
          </a:stretch>
        </p:blipFill>
        <p:spPr>
          <a:xfrm rot="21240000">
            <a:off x="458470" y="375285"/>
            <a:ext cx="1052830" cy="1052830"/>
          </a:xfrm>
          <a:prstGeom prst="rect">
            <a:avLst/>
          </a:prstGeom>
        </p:spPr>
      </p:pic>
      <p:pic>
        <p:nvPicPr>
          <p:cNvPr id="2" name="Picture 1" descr="Treble cleff"/>
          <p:cNvPicPr>
            <a:picLocks noChangeAspect="1"/>
          </p:cNvPicPr>
          <p:nvPr/>
        </p:nvPicPr>
        <p:blipFill>
          <a:blip r:embed="rId2"/>
          <a:stretch>
            <a:fillRect/>
          </a:stretch>
        </p:blipFill>
        <p:spPr>
          <a:xfrm rot="21240000">
            <a:off x="10587990" y="5337810"/>
            <a:ext cx="1052830" cy="1052830"/>
          </a:xfrm>
          <a:prstGeom prst="rect">
            <a:avLst/>
          </a:prstGeom>
        </p:spPr>
      </p:pic>
      <p:pic>
        <p:nvPicPr>
          <p:cNvPr id="4" name="Picture 3" descr="Treble cleff"/>
          <p:cNvPicPr>
            <a:picLocks noChangeAspect="1"/>
          </p:cNvPicPr>
          <p:nvPr/>
        </p:nvPicPr>
        <p:blipFill>
          <a:blip r:embed="rId2"/>
          <a:stretch>
            <a:fillRect/>
          </a:stretch>
        </p:blipFill>
        <p:spPr>
          <a:xfrm rot="21240000">
            <a:off x="299720" y="5520690"/>
            <a:ext cx="1052830" cy="1052830"/>
          </a:xfrm>
          <a:prstGeom prst="rect">
            <a:avLst/>
          </a:prstGeom>
        </p:spPr>
      </p:pic>
      <p:pic>
        <p:nvPicPr>
          <p:cNvPr id="7" name="Picture 6" descr="Treble cleff"/>
          <p:cNvPicPr>
            <a:picLocks noChangeAspect="1"/>
          </p:cNvPicPr>
          <p:nvPr/>
        </p:nvPicPr>
        <p:blipFill>
          <a:blip r:embed="rId2"/>
          <a:stretch>
            <a:fillRect/>
          </a:stretch>
        </p:blipFill>
        <p:spPr>
          <a:xfrm rot="21240000">
            <a:off x="10587990" y="375285"/>
            <a:ext cx="1052830" cy="1052830"/>
          </a:xfrm>
          <a:prstGeom prst="rect">
            <a:avLst/>
          </a:prstGeom>
        </p:spPr>
      </p:pic>
      <p:pic>
        <p:nvPicPr>
          <p:cNvPr id="8" name="Picture 7" descr="Helen's piano model"/>
          <p:cNvPicPr>
            <a:picLocks noChangeAspect="1"/>
          </p:cNvPicPr>
          <p:nvPr/>
        </p:nvPicPr>
        <p:blipFill>
          <a:blip r:embed="rId3"/>
          <a:stretch>
            <a:fillRect/>
          </a:stretch>
        </p:blipFill>
        <p:spPr>
          <a:xfrm rot="360000">
            <a:off x="6606869" y="3326163"/>
            <a:ext cx="2978150" cy="3238500"/>
          </a:xfrm>
          <a:prstGeom prst="rect">
            <a:avLst/>
          </a:prstGeom>
          <a:effectLst>
            <a:glow rad="228600">
              <a:schemeClr val="accent2">
                <a:satMod val="175000"/>
                <a:alpha val="40000"/>
              </a:schemeClr>
            </a:glow>
          </a:effectLst>
        </p:spPr>
      </p:pic>
      <p:pic>
        <p:nvPicPr>
          <p:cNvPr id="11" name="Picture 10" descr="20230801_172703"/>
          <p:cNvPicPr>
            <a:picLocks noChangeAspect="1"/>
          </p:cNvPicPr>
          <p:nvPr/>
        </p:nvPicPr>
        <p:blipFill>
          <a:blip r:embed="rId4"/>
          <a:stretch>
            <a:fillRect/>
          </a:stretch>
        </p:blipFill>
        <p:spPr>
          <a:xfrm rot="10260000">
            <a:off x="2801620" y="3527425"/>
            <a:ext cx="2662555" cy="2662555"/>
          </a:xfrm>
          <a:prstGeom prst="rect">
            <a:avLst/>
          </a:prstGeom>
          <a:effectLst>
            <a:glow rad="228600">
              <a:schemeClr val="accent5">
                <a:satMod val="175000"/>
                <a:alpha val="40000"/>
              </a:schemeClr>
            </a:glo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40000">
            <a:off x="1524000" y="1082675"/>
            <a:ext cx="9144000" cy="2620010"/>
          </a:xfrm>
        </p:spPr>
        <p:txBody>
          <a:bodyPr>
            <a:normAutofit fontScale="90000"/>
            <a:scene3d>
              <a:camera prst="orthographicFront"/>
              <a:lightRig rig="threePt" dir="t"/>
            </a:scene3d>
          </a:bodyPr>
          <a:lstStyle/>
          <a:p>
            <a:pPr algn="l"/>
            <a:br>
              <a:rPr lang="en-US" sz="3110" dirty="0">
                <a:ln w="12700">
                  <a:solidFill>
                    <a:srgbClr val="0070C0"/>
                  </a:solidFill>
                  <a:prstDash val="solid"/>
                </a:ln>
                <a:pattFill prst="ltDnDiag">
                  <a:fgClr>
                    <a:schemeClr val="accent5">
                      <a:lumMod val="60000"/>
                      <a:lumOff val="40000"/>
                      <a:lumMod val="60000"/>
                      <a:lumOff val="40000"/>
                    </a:schemeClr>
                  </a:fgClr>
                  <a:bgClr>
                    <a:schemeClr val="bg1"/>
                  </a:bgClr>
                </a:pattFill>
                <a:effectLst/>
                <a:latin typeface="Comic Sans MS Regular" panose="030F0702030302020204" charset="0"/>
                <a:cs typeface="Comic Sans MS Regular" panose="030F0702030302020204" charset="0"/>
              </a:rPr>
            </a:br>
            <a:br>
              <a:rPr lang="en-US" sz="3110" dirty="0">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br>
            <a:r>
              <a:rPr lang="en-US" sz="3110" dirty="0">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I wanted to make a piano because I love the sound of piano music and the keyboard, so to start with, David showed me an example of what I could make. </a:t>
            </a:r>
            <a:br>
              <a:rPr lang="en-US" sz="3110" dirty="0">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br>
            <a:br>
              <a:rPr lang="en-US" sz="3110" dirty="0">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br>
            <a:r>
              <a:rPr lang="en-US" sz="3110" dirty="0">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With my support, I  started to put the </a:t>
            </a:r>
            <a:r>
              <a:rPr lang="en-US" sz="3110" dirty="0" err="1">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lolly</a:t>
            </a:r>
            <a:r>
              <a:rPr lang="en-US" sz="3110" dirty="0">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 sticks together with PVA glue on a card </a:t>
            </a:r>
            <a:r>
              <a:rPr lang="en-US" sz="3110" dirty="0" err="1">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baselike</a:t>
            </a:r>
            <a:r>
              <a:rPr lang="en-US" sz="3110" dirty="0">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rPr>
              <a:t> brickwork</a:t>
            </a:r>
            <a:r>
              <a:rPr lang="en-US" dirty="0">
                <a:ln w="22225">
                  <a:solidFill>
                    <a:schemeClr val="accent2"/>
                  </a:solidFill>
                  <a:prstDash val="solid"/>
                </a:ln>
                <a:solidFill>
                  <a:schemeClr val="accent2">
                    <a:lumMod val="40000"/>
                    <a:lumOff val="60000"/>
                    <a:lumMod val="40000"/>
                    <a:lumOff val="60000"/>
                  </a:schemeClr>
                </a:solidFill>
                <a:effectLst/>
              </a:rPr>
              <a:t>.</a:t>
            </a:r>
          </a:p>
        </p:txBody>
      </p:sp>
      <p:pic>
        <p:nvPicPr>
          <p:cNvPr id="4" name="Picture 3" descr="Bass cleff copy"/>
          <p:cNvPicPr>
            <a:picLocks noChangeAspect="1"/>
          </p:cNvPicPr>
          <p:nvPr/>
        </p:nvPicPr>
        <p:blipFill>
          <a:blip r:embed="rId2"/>
          <a:stretch>
            <a:fillRect/>
          </a:stretch>
        </p:blipFill>
        <p:spPr>
          <a:xfrm rot="660000">
            <a:off x="10807700" y="258445"/>
            <a:ext cx="1135380" cy="1135380"/>
          </a:xfrm>
          <a:prstGeom prst="rect">
            <a:avLst/>
          </a:prstGeom>
        </p:spPr>
      </p:pic>
      <p:pic>
        <p:nvPicPr>
          <p:cNvPr id="6" name="Picture 5" descr="Treble cleff"/>
          <p:cNvPicPr>
            <a:picLocks noChangeAspect="1"/>
          </p:cNvPicPr>
          <p:nvPr/>
        </p:nvPicPr>
        <p:blipFill>
          <a:blip r:embed="rId3"/>
          <a:stretch>
            <a:fillRect/>
          </a:stretch>
        </p:blipFill>
        <p:spPr>
          <a:xfrm rot="21240000">
            <a:off x="258445" y="212725"/>
            <a:ext cx="1052830" cy="1052830"/>
          </a:xfrm>
          <a:prstGeom prst="rect">
            <a:avLst/>
          </a:prstGeom>
        </p:spPr>
      </p:pic>
      <p:pic>
        <p:nvPicPr>
          <p:cNvPr id="5" name="Picture 4" descr="Treble cleff"/>
          <p:cNvPicPr>
            <a:picLocks noChangeAspect="1"/>
          </p:cNvPicPr>
          <p:nvPr/>
        </p:nvPicPr>
        <p:blipFill>
          <a:blip r:embed="rId3"/>
          <a:stretch>
            <a:fillRect/>
          </a:stretch>
        </p:blipFill>
        <p:spPr>
          <a:xfrm rot="21240000">
            <a:off x="258445" y="5528310"/>
            <a:ext cx="1052830" cy="1052830"/>
          </a:xfrm>
          <a:prstGeom prst="rect">
            <a:avLst/>
          </a:prstGeom>
        </p:spPr>
      </p:pic>
      <p:pic>
        <p:nvPicPr>
          <p:cNvPr id="7" name="Picture 6" descr="Treble cleff"/>
          <p:cNvPicPr>
            <a:picLocks noChangeAspect="1"/>
          </p:cNvPicPr>
          <p:nvPr/>
        </p:nvPicPr>
        <p:blipFill>
          <a:blip r:embed="rId3"/>
          <a:stretch>
            <a:fillRect/>
          </a:stretch>
        </p:blipFill>
        <p:spPr>
          <a:xfrm rot="21240000">
            <a:off x="10476865" y="5527675"/>
            <a:ext cx="1052830" cy="1052830"/>
          </a:xfrm>
          <a:prstGeom prst="rect">
            <a:avLst/>
          </a:prstGeom>
        </p:spPr>
      </p:pic>
      <p:pic>
        <p:nvPicPr>
          <p:cNvPr id="9" name="Picture 8" descr="20230801_170747"/>
          <p:cNvPicPr>
            <a:picLocks noChangeAspect="1"/>
          </p:cNvPicPr>
          <p:nvPr/>
        </p:nvPicPr>
        <p:blipFill>
          <a:blip r:embed="rId4"/>
          <a:stretch>
            <a:fillRect/>
          </a:stretch>
        </p:blipFill>
        <p:spPr>
          <a:xfrm rot="4800000">
            <a:off x="2282190" y="4155440"/>
            <a:ext cx="2168525" cy="2168525"/>
          </a:xfrm>
          <a:prstGeom prst="rect">
            <a:avLst/>
          </a:prstGeom>
          <a:effectLst>
            <a:glow rad="228600">
              <a:schemeClr val="accent2">
                <a:satMod val="175000"/>
                <a:alpha val="40000"/>
              </a:schemeClr>
            </a:glow>
          </a:effectLst>
        </p:spPr>
      </p:pic>
      <p:pic>
        <p:nvPicPr>
          <p:cNvPr id="10" name="Picture 9" descr="20230712_110827"/>
          <p:cNvPicPr>
            <a:picLocks noChangeAspect="1"/>
          </p:cNvPicPr>
          <p:nvPr/>
        </p:nvPicPr>
        <p:blipFill>
          <a:blip r:embed="rId5"/>
          <a:stretch>
            <a:fillRect/>
          </a:stretch>
        </p:blipFill>
        <p:spPr>
          <a:xfrm rot="4800000">
            <a:off x="4732020" y="4327525"/>
            <a:ext cx="2325370" cy="1744345"/>
          </a:xfrm>
          <a:prstGeom prst="rect">
            <a:avLst/>
          </a:prstGeom>
          <a:effectLst>
            <a:glow rad="228600">
              <a:schemeClr val="accent4">
                <a:satMod val="175000"/>
                <a:alpha val="40000"/>
              </a:schemeClr>
            </a:glow>
          </a:effectLst>
        </p:spPr>
      </p:pic>
      <p:pic>
        <p:nvPicPr>
          <p:cNvPr id="12" name="Picture 11" descr="20230801_172206"/>
          <p:cNvPicPr>
            <a:picLocks noChangeAspect="1"/>
          </p:cNvPicPr>
          <p:nvPr/>
        </p:nvPicPr>
        <p:blipFill>
          <a:blip r:embed="rId6"/>
          <a:stretch>
            <a:fillRect/>
          </a:stretch>
        </p:blipFill>
        <p:spPr>
          <a:xfrm rot="4620000">
            <a:off x="7300595" y="4153535"/>
            <a:ext cx="2342515" cy="2122805"/>
          </a:xfrm>
          <a:prstGeom prst="rect">
            <a:avLst/>
          </a:prstGeom>
          <a:effectLst>
            <a:glow rad="228600">
              <a:schemeClr val="accent6">
                <a:satMod val="175000"/>
                <a:alpha val="40000"/>
              </a:schemeClr>
            </a:glo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300000">
            <a:off x="1709420" y="1337310"/>
            <a:ext cx="4595495" cy="4411345"/>
          </a:xfrm>
        </p:spPr>
        <p:txBody>
          <a:bodyPr>
            <a:normAutofit fontScale="90000" lnSpcReduction="20000"/>
          </a:bodyPr>
          <a:lstStyle/>
          <a:p>
            <a:pPr marL="0" indent="0">
              <a:buNone/>
            </a:pPr>
            <a:r>
              <a:rPr lang="en-US" dirty="0">
                <a:ln w="12700">
                  <a:solidFill>
                    <a:srgbClr val="0070C0"/>
                  </a:solidFill>
                  <a:prstDash val="solid"/>
                </a:ln>
                <a:pattFill prst="ltDnDiag">
                  <a:fgClr>
                    <a:schemeClr val="accent5">
                      <a:lumMod val="60000"/>
                      <a:lumOff val="40000"/>
                      <a:lumMod val="60000"/>
                      <a:lumOff val="40000"/>
                    </a:schemeClr>
                  </a:fgClr>
                  <a:bgClr>
                    <a:schemeClr val="bg1"/>
                  </a:bgClr>
                </a:pattFill>
                <a:effectLst/>
                <a:latin typeface="Comic Sans MS Regular" panose="030F0702030302020204" charset="0"/>
                <a:cs typeface="Comic Sans MS Regular" panose="030F0702030302020204" charset="0"/>
              </a:rPr>
              <a:t>Then:</a:t>
            </a:r>
          </a:p>
          <a:p>
            <a:pPr marL="0" indent="0">
              <a:buNone/>
            </a:pPr>
            <a:r>
              <a:rPr lang="en-US" dirty="0">
                <a:ln w="12700">
                  <a:solidFill>
                    <a:srgbClr val="0070C0"/>
                  </a:solidFill>
                  <a:prstDash val="solid"/>
                </a:ln>
                <a:pattFill prst="ltDnDiag">
                  <a:fgClr>
                    <a:schemeClr val="accent5">
                      <a:lumMod val="60000"/>
                      <a:lumOff val="40000"/>
                      <a:lumMod val="60000"/>
                      <a:lumOff val="40000"/>
                    </a:schemeClr>
                  </a:fgClr>
                  <a:bgClr>
                    <a:schemeClr val="bg1"/>
                  </a:bgClr>
                </a:pattFill>
                <a:effectLst/>
                <a:latin typeface="Comic Sans MS Regular" panose="030F0702030302020204" charset="0"/>
                <a:cs typeface="Comic Sans MS Regular" panose="030F0702030302020204" charset="0"/>
              </a:rPr>
              <a:t>When the piano sculpture was complete , I used the curved end of </a:t>
            </a:r>
            <a:r>
              <a:rPr lang="en-US" dirty="0" err="1">
                <a:ln w="12700">
                  <a:solidFill>
                    <a:srgbClr val="0070C0"/>
                  </a:solidFill>
                  <a:prstDash val="solid"/>
                </a:ln>
                <a:pattFill prst="ltDnDiag">
                  <a:fgClr>
                    <a:schemeClr val="accent5">
                      <a:lumMod val="60000"/>
                      <a:lumOff val="40000"/>
                      <a:lumMod val="60000"/>
                      <a:lumOff val="40000"/>
                    </a:schemeClr>
                  </a:fgClr>
                  <a:bgClr>
                    <a:schemeClr val="bg1"/>
                  </a:bgClr>
                </a:pattFill>
                <a:effectLst/>
                <a:latin typeface="Comic Sans MS Regular" panose="030F0702030302020204" charset="0"/>
                <a:cs typeface="Comic Sans MS Regular" panose="030F0702030302020204" charset="0"/>
              </a:rPr>
              <a:t>lolly</a:t>
            </a:r>
            <a:r>
              <a:rPr lang="en-US" dirty="0">
                <a:ln w="12700">
                  <a:solidFill>
                    <a:srgbClr val="0070C0"/>
                  </a:solidFill>
                  <a:prstDash val="solid"/>
                </a:ln>
                <a:pattFill prst="ltDnDiag">
                  <a:fgClr>
                    <a:schemeClr val="accent5">
                      <a:lumMod val="60000"/>
                      <a:lumOff val="40000"/>
                      <a:lumMod val="60000"/>
                      <a:lumOff val="40000"/>
                    </a:schemeClr>
                  </a:fgClr>
                  <a:bgClr>
                    <a:schemeClr val="bg1"/>
                  </a:bgClr>
                </a:pattFill>
                <a:effectLst/>
                <a:latin typeface="Comic Sans MS Regular" panose="030F0702030302020204" charset="0"/>
                <a:cs typeface="Comic Sans MS Regular" panose="030F0702030302020204" charset="0"/>
              </a:rPr>
              <a:t> sticks to make the keys of the piano. </a:t>
            </a:r>
          </a:p>
          <a:p>
            <a:pPr marL="0" indent="0">
              <a:buNone/>
            </a:pPr>
            <a:endParaRPr lang="en-US" dirty="0">
              <a:ln w="12700">
                <a:solidFill>
                  <a:srgbClr val="0070C0"/>
                </a:solidFill>
                <a:prstDash val="solid"/>
              </a:ln>
              <a:pattFill prst="ltDnDiag">
                <a:fgClr>
                  <a:schemeClr val="accent5">
                    <a:lumMod val="60000"/>
                    <a:lumOff val="40000"/>
                    <a:lumMod val="60000"/>
                    <a:lumOff val="40000"/>
                  </a:schemeClr>
                </a:fgClr>
                <a:bgClr>
                  <a:schemeClr val="bg1"/>
                </a:bgClr>
              </a:pattFill>
              <a:effectLst/>
              <a:latin typeface="Comic Sans MS Regular" panose="030F0702030302020204" charset="0"/>
              <a:cs typeface="Comic Sans MS Regular" panose="030F0702030302020204" charset="0"/>
            </a:endParaRPr>
          </a:p>
          <a:p>
            <a:pPr marL="0" indent="0">
              <a:buNone/>
            </a:pPr>
            <a:r>
              <a:rPr lang="en-US" dirty="0">
                <a:ln w="12700">
                  <a:solidFill>
                    <a:srgbClr val="0070C0"/>
                  </a:solidFill>
                  <a:prstDash val="solid"/>
                </a:ln>
                <a:pattFill prst="ltDnDiag">
                  <a:fgClr>
                    <a:schemeClr val="accent5">
                      <a:lumMod val="60000"/>
                      <a:lumOff val="40000"/>
                      <a:lumMod val="60000"/>
                      <a:lumOff val="40000"/>
                    </a:schemeClr>
                  </a:fgClr>
                  <a:bgClr>
                    <a:schemeClr val="bg1"/>
                  </a:bgClr>
                </a:pattFill>
                <a:effectLst/>
                <a:latin typeface="Comic Sans MS Regular" panose="030F0702030302020204" charset="0"/>
                <a:cs typeface="Comic Sans MS Regular" panose="030F0702030302020204" charset="0"/>
              </a:rPr>
              <a:t>I also used the curved pieces to make the 2 pedals  for the piano, and added music on a piece of  paper.</a:t>
            </a:r>
          </a:p>
          <a:p>
            <a:pPr marL="0" indent="0">
              <a:buNone/>
            </a:pPr>
            <a:endParaRPr lang="en-US" dirty="0">
              <a:ln w="12700">
                <a:solidFill>
                  <a:srgbClr val="0070C0"/>
                </a:solidFill>
                <a:prstDash val="solid"/>
              </a:ln>
              <a:pattFill prst="ltDnDiag">
                <a:fgClr>
                  <a:schemeClr val="accent5">
                    <a:lumMod val="60000"/>
                    <a:lumOff val="40000"/>
                    <a:lumMod val="60000"/>
                    <a:lumOff val="40000"/>
                  </a:schemeClr>
                </a:fgClr>
                <a:bgClr>
                  <a:schemeClr val="bg1"/>
                </a:bgClr>
              </a:pattFill>
              <a:effectLst/>
              <a:latin typeface="Comic Sans MS Regular" panose="030F0702030302020204" charset="0"/>
              <a:cs typeface="Comic Sans MS Regular" panose="030F0702030302020204" charset="0"/>
            </a:endParaRPr>
          </a:p>
          <a:p>
            <a:pPr marL="0" indent="0">
              <a:buNone/>
            </a:pPr>
            <a:r>
              <a:rPr lang="en-US" dirty="0">
                <a:ln w="12700">
                  <a:solidFill>
                    <a:srgbClr val="0070C0"/>
                  </a:solidFill>
                  <a:prstDash val="solid"/>
                </a:ln>
                <a:pattFill prst="ltDnDiag">
                  <a:fgClr>
                    <a:schemeClr val="accent5">
                      <a:lumMod val="60000"/>
                      <a:lumOff val="40000"/>
                      <a:lumMod val="60000"/>
                      <a:lumOff val="40000"/>
                    </a:schemeClr>
                  </a:fgClr>
                  <a:bgClr>
                    <a:schemeClr val="bg1"/>
                  </a:bgClr>
                </a:pattFill>
                <a:effectLst/>
                <a:latin typeface="Comic Sans MS Regular" panose="030F0702030302020204" charset="0"/>
                <a:cs typeface="Comic Sans MS Regular" panose="030F0702030302020204" charset="0"/>
              </a:rPr>
              <a:t>I used clay to make the 2 hands for playing the piano.</a:t>
            </a:r>
          </a:p>
          <a:p>
            <a:pPr marL="0" indent="0">
              <a:buNone/>
            </a:pPr>
            <a:endParaRPr lang="en-US" dirty="0">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endParaRPr>
          </a:p>
          <a:p>
            <a:pPr marL="0" indent="0">
              <a:buNone/>
            </a:pPr>
            <a:endParaRPr lang="en-US" dirty="0">
              <a:ln w="22225">
                <a:solidFill>
                  <a:schemeClr val="accent2"/>
                </a:solidFill>
                <a:prstDash val="solid"/>
              </a:ln>
              <a:solidFill>
                <a:schemeClr val="accent2">
                  <a:lumMod val="40000"/>
                  <a:lumOff val="60000"/>
                  <a:lumMod val="40000"/>
                  <a:lumOff val="60000"/>
                </a:schemeClr>
              </a:solidFill>
              <a:effectLst/>
              <a:latin typeface="Comic Sans MS Regular" panose="030F0702030302020204" charset="0"/>
              <a:cs typeface="Comic Sans MS Regular" panose="030F0702030302020204" charset="0"/>
            </a:endParaRPr>
          </a:p>
        </p:txBody>
      </p:sp>
      <p:pic>
        <p:nvPicPr>
          <p:cNvPr id="6" name="Picture 5" descr="Treble cleff"/>
          <p:cNvPicPr>
            <a:picLocks noChangeAspect="1"/>
          </p:cNvPicPr>
          <p:nvPr/>
        </p:nvPicPr>
        <p:blipFill>
          <a:blip r:embed="rId2"/>
          <a:stretch>
            <a:fillRect/>
          </a:stretch>
        </p:blipFill>
        <p:spPr>
          <a:xfrm rot="21240000">
            <a:off x="421005" y="245110"/>
            <a:ext cx="1052830" cy="1052830"/>
          </a:xfrm>
          <a:prstGeom prst="rect">
            <a:avLst/>
          </a:prstGeom>
        </p:spPr>
      </p:pic>
      <p:pic>
        <p:nvPicPr>
          <p:cNvPr id="2" name="Picture 1" descr="Treble cleff"/>
          <p:cNvPicPr>
            <a:picLocks noChangeAspect="1"/>
          </p:cNvPicPr>
          <p:nvPr/>
        </p:nvPicPr>
        <p:blipFill>
          <a:blip r:embed="rId2"/>
          <a:stretch>
            <a:fillRect/>
          </a:stretch>
        </p:blipFill>
        <p:spPr>
          <a:xfrm rot="1500000">
            <a:off x="10772775" y="366395"/>
            <a:ext cx="1052830" cy="1052830"/>
          </a:xfrm>
          <a:prstGeom prst="rect">
            <a:avLst/>
          </a:prstGeom>
        </p:spPr>
      </p:pic>
      <p:pic>
        <p:nvPicPr>
          <p:cNvPr id="4" name="Picture 3" descr="Treble cleff"/>
          <p:cNvPicPr>
            <a:picLocks noChangeAspect="1"/>
          </p:cNvPicPr>
          <p:nvPr/>
        </p:nvPicPr>
        <p:blipFill>
          <a:blip r:embed="rId2"/>
          <a:stretch>
            <a:fillRect/>
          </a:stretch>
        </p:blipFill>
        <p:spPr>
          <a:xfrm rot="19680000">
            <a:off x="10746740" y="5393690"/>
            <a:ext cx="1052830" cy="1052830"/>
          </a:xfrm>
          <a:prstGeom prst="rect">
            <a:avLst/>
          </a:prstGeom>
        </p:spPr>
      </p:pic>
      <p:pic>
        <p:nvPicPr>
          <p:cNvPr id="5" name="Picture 4" descr="Treble cleff"/>
          <p:cNvPicPr>
            <a:picLocks noChangeAspect="1"/>
          </p:cNvPicPr>
          <p:nvPr/>
        </p:nvPicPr>
        <p:blipFill>
          <a:blip r:embed="rId2"/>
          <a:stretch>
            <a:fillRect/>
          </a:stretch>
        </p:blipFill>
        <p:spPr>
          <a:xfrm rot="1500000">
            <a:off x="421005" y="5393690"/>
            <a:ext cx="1052830" cy="1052830"/>
          </a:xfrm>
          <a:prstGeom prst="rect">
            <a:avLst/>
          </a:prstGeom>
        </p:spPr>
      </p:pic>
      <p:pic>
        <p:nvPicPr>
          <p:cNvPr id="7" name="Picture 6" descr="Helen's -This Is Me (in progress)"/>
          <p:cNvPicPr>
            <a:picLocks noChangeAspect="1"/>
          </p:cNvPicPr>
          <p:nvPr/>
        </p:nvPicPr>
        <p:blipFill>
          <a:blip r:embed="rId3"/>
          <a:stretch>
            <a:fillRect/>
          </a:stretch>
        </p:blipFill>
        <p:spPr>
          <a:xfrm rot="21120000">
            <a:off x="7000240" y="1393190"/>
            <a:ext cx="3836670" cy="4300855"/>
          </a:xfrm>
          <a:prstGeom prst="rect">
            <a:avLst/>
          </a:prstGeom>
          <a:effectLst>
            <a:glow rad="228600">
              <a:schemeClr val="accent2">
                <a:satMod val="175000"/>
                <a:alpha val="40000"/>
              </a:schemeClr>
            </a:glo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rot="21060000">
            <a:off x="6602095" y="681355"/>
            <a:ext cx="4712335" cy="4916805"/>
          </a:xfrm>
        </p:spPr>
        <p:txBody>
          <a:bodyPr>
            <a:normAutofit/>
          </a:bodyPr>
          <a:lstStyle/>
          <a:p>
            <a:pPr marL="0" indent="0">
              <a:buNone/>
            </a:pPr>
            <a:r>
              <a:rPr lang="en-US" dirty="0">
                <a:ln w="6600">
                  <a:solidFill>
                    <a:schemeClr val="accent2"/>
                  </a:solidFill>
                  <a:prstDash val="solid"/>
                </a:ln>
                <a:solidFill>
                  <a:srgbClr val="FFFFFF"/>
                </a:solidFill>
                <a:effectLst>
                  <a:outerShdw dist="38100" dir="2700000" algn="tl" rotWithShape="0">
                    <a:schemeClr val="accent2"/>
                  </a:outerShdw>
                </a:effectLst>
              </a:rPr>
              <a:t>Then it was time to do the back ground I decided to make a floor panel showing musical notes to my </a:t>
            </a:r>
            <a:r>
              <a:rPr lang="en-US" dirty="0" err="1">
                <a:ln w="6600">
                  <a:solidFill>
                    <a:schemeClr val="accent2"/>
                  </a:solidFill>
                  <a:prstDash val="solid"/>
                </a:ln>
                <a:solidFill>
                  <a:srgbClr val="FFFFFF"/>
                </a:solidFill>
                <a:effectLst>
                  <a:outerShdw dist="38100" dir="2700000" algn="tl" rotWithShape="0">
                    <a:schemeClr val="accent2"/>
                  </a:outerShdw>
                </a:effectLst>
              </a:rPr>
              <a:t>favourite</a:t>
            </a:r>
            <a:r>
              <a:rPr lang="en-US" dirty="0">
                <a:ln w="6600">
                  <a:solidFill>
                    <a:schemeClr val="accent2"/>
                  </a:solidFill>
                  <a:prstDash val="solid"/>
                </a:ln>
                <a:solidFill>
                  <a:srgbClr val="FFFFFF"/>
                </a:solidFill>
                <a:effectLst>
                  <a:outerShdw dist="38100" dir="2700000" algn="tl" rotWithShape="0">
                    <a:schemeClr val="accent2"/>
                  </a:outerShdw>
                </a:effectLst>
              </a:rPr>
              <a:t> Abba song - Super Trouper !</a:t>
            </a:r>
          </a:p>
          <a:p>
            <a:pPr marL="0" indent="0">
              <a:buNone/>
            </a:pPr>
            <a:endParaRPr lang="en-US" dirty="0">
              <a:ln w="6600">
                <a:solidFill>
                  <a:schemeClr val="accent2"/>
                </a:solidFill>
                <a:prstDash val="solid"/>
              </a:ln>
              <a:solidFill>
                <a:srgbClr val="FFFFFF"/>
              </a:solidFill>
              <a:effectLst>
                <a:outerShdw dist="38100" dir="2700000" algn="tl" rotWithShape="0">
                  <a:schemeClr val="accent2"/>
                </a:outerShdw>
              </a:effectLst>
            </a:endParaRPr>
          </a:p>
          <a:p>
            <a:pPr marL="0" indent="0">
              <a:buNone/>
            </a:pPr>
            <a:r>
              <a:rPr lang="en-US" dirty="0">
                <a:ln w="6600">
                  <a:solidFill>
                    <a:schemeClr val="accent2"/>
                  </a:solidFill>
                  <a:prstDash val="solid"/>
                </a:ln>
                <a:solidFill>
                  <a:srgbClr val="FFFFFF"/>
                </a:solidFill>
                <a:effectLst>
                  <a:outerShdw dist="38100" dir="2700000" algn="tl" rotWithShape="0">
                    <a:schemeClr val="accent2"/>
                  </a:outerShdw>
                </a:effectLst>
              </a:rPr>
              <a:t>The panel is a curve shape to show how music and piano makes me happy and has a movement to it.</a:t>
            </a:r>
          </a:p>
          <a:p>
            <a:pPr marL="0" indent="0">
              <a:buNone/>
            </a:pPr>
            <a:endParaRPr lang="en-US" dirty="0"/>
          </a:p>
          <a:p>
            <a:pPr marL="0" indent="0">
              <a:buNone/>
            </a:pPr>
            <a:endParaRPr lang="en-US" dirty="0"/>
          </a:p>
        </p:txBody>
      </p:sp>
      <p:pic>
        <p:nvPicPr>
          <p:cNvPr id="6" name="Picture 5" descr="Treble cleff"/>
          <p:cNvPicPr>
            <a:picLocks noChangeAspect="1"/>
          </p:cNvPicPr>
          <p:nvPr/>
        </p:nvPicPr>
        <p:blipFill>
          <a:blip r:embed="rId2"/>
          <a:stretch>
            <a:fillRect/>
          </a:stretch>
        </p:blipFill>
        <p:spPr>
          <a:xfrm rot="21240000">
            <a:off x="607060" y="542925"/>
            <a:ext cx="1052830" cy="1052830"/>
          </a:xfrm>
          <a:prstGeom prst="rect">
            <a:avLst/>
          </a:prstGeom>
        </p:spPr>
      </p:pic>
      <p:pic>
        <p:nvPicPr>
          <p:cNvPr id="2" name="Picture 1" descr="Treble cleff"/>
          <p:cNvPicPr>
            <a:picLocks noChangeAspect="1"/>
          </p:cNvPicPr>
          <p:nvPr/>
        </p:nvPicPr>
        <p:blipFill>
          <a:blip r:embed="rId2"/>
          <a:stretch>
            <a:fillRect/>
          </a:stretch>
        </p:blipFill>
        <p:spPr>
          <a:xfrm rot="21240000">
            <a:off x="607060" y="5448935"/>
            <a:ext cx="1052830" cy="1052830"/>
          </a:xfrm>
          <a:prstGeom prst="rect">
            <a:avLst/>
          </a:prstGeom>
        </p:spPr>
      </p:pic>
      <p:pic>
        <p:nvPicPr>
          <p:cNvPr id="4" name="Picture 3" descr="Treble cleff"/>
          <p:cNvPicPr>
            <a:picLocks noChangeAspect="1"/>
          </p:cNvPicPr>
          <p:nvPr/>
        </p:nvPicPr>
        <p:blipFill>
          <a:blip r:embed="rId2"/>
          <a:stretch>
            <a:fillRect/>
          </a:stretch>
        </p:blipFill>
        <p:spPr>
          <a:xfrm rot="21240000">
            <a:off x="10531475" y="5189220"/>
            <a:ext cx="1052830" cy="1052830"/>
          </a:xfrm>
          <a:prstGeom prst="rect">
            <a:avLst/>
          </a:prstGeom>
        </p:spPr>
      </p:pic>
      <p:pic>
        <p:nvPicPr>
          <p:cNvPr id="7" name="Picture 6" descr="Helen - floor panel"/>
          <p:cNvPicPr>
            <a:picLocks noChangeAspect="1"/>
          </p:cNvPicPr>
          <p:nvPr/>
        </p:nvPicPr>
        <p:blipFill>
          <a:blip r:embed="rId3"/>
          <a:stretch>
            <a:fillRect/>
          </a:stretch>
        </p:blipFill>
        <p:spPr>
          <a:xfrm rot="21120000">
            <a:off x="1699260" y="1437005"/>
            <a:ext cx="4753610" cy="4547235"/>
          </a:xfrm>
          <a:prstGeom prst="rect">
            <a:avLst/>
          </a:prstGeom>
          <a:effectLst>
            <a:glow rad="228600">
              <a:schemeClr val="accent5">
                <a:satMod val="175000"/>
                <a:alpha val="40000"/>
              </a:schemeClr>
            </a:glow>
          </a:effectLst>
        </p:spPr>
      </p:pic>
      <p:pic>
        <p:nvPicPr>
          <p:cNvPr id="8" name="Picture 7" descr="Treble cleff"/>
          <p:cNvPicPr>
            <a:picLocks noChangeAspect="1"/>
          </p:cNvPicPr>
          <p:nvPr/>
        </p:nvPicPr>
        <p:blipFill>
          <a:blip r:embed="rId2"/>
          <a:stretch>
            <a:fillRect/>
          </a:stretch>
        </p:blipFill>
        <p:spPr>
          <a:xfrm rot="21240000">
            <a:off x="10956290" y="224155"/>
            <a:ext cx="1052830" cy="10528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rot="21240000">
            <a:off x="379730" y="1539240"/>
            <a:ext cx="5072380" cy="3809365"/>
          </a:xfrm>
        </p:spPr>
        <p:txBody>
          <a:bodyPr>
            <a:normAutofit fontScale="87500" lnSpcReduction="20000"/>
            <a:scene3d>
              <a:camera prst="orthographicFront"/>
              <a:lightRig rig="threePt" dir="t"/>
            </a:scene3d>
          </a:bodyPr>
          <a:lstStyle/>
          <a:p>
            <a:pPr marL="0" indent="0">
              <a:buNone/>
            </a:pPr>
            <a:r>
              <a:rPr lang="en-US" dirty="0">
                <a:ln>
                  <a:solidFill>
                    <a:srgbClr val="0070C0"/>
                  </a:solidFill>
                </a:ln>
                <a:gradFill>
                  <a:gsLst>
                    <a:gs pos="0">
                      <a:schemeClr val="accent5">
                        <a:lumMod val="50000"/>
                        <a:lumMod val="50000"/>
                      </a:schemeClr>
                    </a:gs>
                    <a:gs pos="50000">
                      <a:schemeClr val="accent5"/>
                    </a:gs>
                    <a:gs pos="100000">
                      <a:schemeClr val="accent5">
                        <a:lumMod val="60000"/>
                        <a:lumOff val="40000"/>
                        <a:lumMod val="60000"/>
                        <a:lumOff val="40000"/>
                      </a:schemeClr>
                    </a:gs>
                  </a:gsLst>
                  <a:lin ang="5400000"/>
                </a:gradFill>
                <a:effectLst>
                  <a:reflection blurRad="6350" stA="53000" endA="300" endPos="35500" dir="5400000" sy="-90000" algn="bl" rotWithShape="0"/>
                </a:effectLst>
                <a:latin typeface="Comic Sans MS Regular" panose="030F0702030302020204" charset="0"/>
                <a:cs typeface="Comic Sans MS Regular" panose="030F0702030302020204" charset="0"/>
              </a:rPr>
              <a:t>Then - with clay I started to make my </a:t>
            </a:r>
            <a:r>
              <a:rPr lang="en-US" dirty="0" err="1">
                <a:ln>
                  <a:solidFill>
                    <a:srgbClr val="0070C0"/>
                  </a:solidFill>
                </a:ln>
                <a:gradFill>
                  <a:gsLst>
                    <a:gs pos="0">
                      <a:schemeClr val="accent5">
                        <a:lumMod val="50000"/>
                        <a:lumMod val="50000"/>
                      </a:schemeClr>
                    </a:gs>
                    <a:gs pos="50000">
                      <a:schemeClr val="accent5"/>
                    </a:gs>
                    <a:gs pos="100000">
                      <a:schemeClr val="accent5">
                        <a:lumMod val="60000"/>
                        <a:lumOff val="40000"/>
                        <a:lumMod val="60000"/>
                        <a:lumOff val="40000"/>
                      </a:schemeClr>
                    </a:gs>
                  </a:gsLst>
                  <a:lin ang="5400000"/>
                </a:gradFill>
                <a:effectLst>
                  <a:reflection blurRad="6350" stA="53000" endA="300" endPos="35500" dir="5400000" sy="-90000" algn="bl" rotWithShape="0"/>
                </a:effectLst>
                <a:latin typeface="Comic Sans MS Regular" panose="030F0702030302020204" charset="0"/>
                <a:cs typeface="Comic Sans MS Regular" panose="030F0702030302020204" charset="0"/>
              </a:rPr>
              <a:t>favourite</a:t>
            </a:r>
            <a:r>
              <a:rPr lang="en-US" dirty="0">
                <a:ln>
                  <a:solidFill>
                    <a:srgbClr val="0070C0"/>
                  </a:solidFill>
                </a:ln>
                <a:gradFill>
                  <a:gsLst>
                    <a:gs pos="0">
                      <a:schemeClr val="accent5">
                        <a:lumMod val="50000"/>
                        <a:lumMod val="50000"/>
                      </a:schemeClr>
                    </a:gs>
                    <a:gs pos="50000">
                      <a:schemeClr val="accent5"/>
                    </a:gs>
                    <a:gs pos="100000">
                      <a:schemeClr val="accent5">
                        <a:lumMod val="60000"/>
                        <a:lumOff val="40000"/>
                        <a:lumMod val="60000"/>
                        <a:lumOff val="40000"/>
                      </a:schemeClr>
                    </a:gs>
                  </a:gsLst>
                  <a:lin ang="5400000"/>
                </a:gradFill>
                <a:effectLst>
                  <a:reflection blurRad="6350" stA="53000" endA="300" endPos="35500" dir="5400000" sy="-90000" algn="bl" rotWithShape="0"/>
                </a:effectLst>
                <a:latin typeface="Comic Sans MS Regular" panose="030F0702030302020204" charset="0"/>
                <a:cs typeface="Comic Sans MS Regular" panose="030F0702030302020204" charset="0"/>
              </a:rPr>
              <a:t> </a:t>
            </a:r>
            <a:r>
              <a:rPr lang="en-US" dirty="0" err="1">
                <a:ln>
                  <a:solidFill>
                    <a:srgbClr val="0070C0"/>
                  </a:solidFill>
                </a:ln>
                <a:gradFill>
                  <a:gsLst>
                    <a:gs pos="0">
                      <a:schemeClr val="accent5">
                        <a:lumMod val="50000"/>
                        <a:lumMod val="50000"/>
                      </a:schemeClr>
                    </a:gs>
                    <a:gs pos="50000">
                      <a:schemeClr val="accent5"/>
                    </a:gs>
                    <a:gs pos="100000">
                      <a:schemeClr val="accent5">
                        <a:lumMod val="60000"/>
                        <a:lumOff val="40000"/>
                        <a:lumMod val="60000"/>
                        <a:lumOff val="40000"/>
                      </a:schemeClr>
                    </a:gs>
                  </a:gsLst>
                  <a:lin ang="5400000"/>
                </a:gradFill>
                <a:effectLst>
                  <a:reflection blurRad="6350" stA="53000" endA="300" endPos="35500" dir="5400000" sy="-90000" algn="bl" rotWithShape="0"/>
                </a:effectLst>
                <a:latin typeface="Comic Sans MS Regular" panose="030F0702030302020204" charset="0"/>
                <a:cs typeface="Comic Sans MS Regular" panose="030F0702030302020204" charset="0"/>
              </a:rPr>
              <a:t>jumpe</a:t>
            </a:r>
            <a:r>
              <a:rPr lang="en-US" dirty="0">
                <a:ln>
                  <a:solidFill>
                    <a:srgbClr val="0070C0"/>
                  </a:solidFill>
                </a:ln>
                <a:gradFill>
                  <a:gsLst>
                    <a:gs pos="0">
                      <a:schemeClr val="accent5">
                        <a:lumMod val="50000"/>
                        <a:lumMod val="50000"/>
                      </a:schemeClr>
                    </a:gs>
                    <a:gs pos="50000">
                      <a:schemeClr val="accent5"/>
                    </a:gs>
                    <a:gs pos="100000">
                      <a:schemeClr val="accent5">
                        <a:lumMod val="60000"/>
                        <a:lumOff val="40000"/>
                        <a:lumMod val="60000"/>
                        <a:lumOff val="40000"/>
                      </a:schemeClr>
                    </a:gs>
                  </a:gsLst>
                  <a:lin ang="5400000"/>
                </a:gradFill>
                <a:effectLst>
                  <a:reflection blurRad="6350" stA="53000" endA="300" endPos="35500" dir="5400000" sy="-90000" algn="bl" rotWithShape="0"/>
                </a:effectLst>
                <a:latin typeface="Comic Sans MS Regular" panose="030F0702030302020204" charset="0"/>
                <a:cs typeface="Comic Sans MS Regular" panose="030F0702030302020204" charset="0"/>
              </a:rPr>
              <a:t>. This was great too because I made the stand first using a cube of clay with a </a:t>
            </a:r>
            <a:r>
              <a:rPr lang="en-US" dirty="0" err="1">
                <a:ln>
                  <a:solidFill>
                    <a:srgbClr val="0070C0"/>
                  </a:solidFill>
                </a:ln>
                <a:gradFill>
                  <a:gsLst>
                    <a:gs pos="0">
                      <a:schemeClr val="accent5">
                        <a:lumMod val="50000"/>
                        <a:lumMod val="50000"/>
                      </a:schemeClr>
                    </a:gs>
                    <a:gs pos="50000">
                      <a:schemeClr val="accent5"/>
                    </a:gs>
                    <a:gs pos="100000">
                      <a:schemeClr val="accent5">
                        <a:lumMod val="60000"/>
                        <a:lumOff val="40000"/>
                        <a:lumMod val="60000"/>
                        <a:lumOff val="40000"/>
                      </a:schemeClr>
                    </a:gs>
                  </a:gsLst>
                  <a:lin ang="5400000"/>
                </a:gradFill>
                <a:effectLst>
                  <a:reflection blurRad="6350" stA="53000" endA="300" endPos="35500" dir="5400000" sy="-90000" algn="bl" rotWithShape="0"/>
                </a:effectLst>
                <a:latin typeface="Comic Sans MS Regular" panose="030F0702030302020204" charset="0"/>
                <a:cs typeface="Comic Sans MS Regular" panose="030F0702030302020204" charset="0"/>
              </a:rPr>
              <a:t>lolly</a:t>
            </a:r>
            <a:r>
              <a:rPr lang="en-US" dirty="0">
                <a:ln>
                  <a:solidFill>
                    <a:srgbClr val="0070C0"/>
                  </a:solidFill>
                </a:ln>
                <a:gradFill>
                  <a:gsLst>
                    <a:gs pos="0">
                      <a:schemeClr val="accent5">
                        <a:lumMod val="50000"/>
                        <a:lumMod val="50000"/>
                      </a:schemeClr>
                    </a:gs>
                    <a:gs pos="50000">
                      <a:schemeClr val="accent5"/>
                    </a:gs>
                    <a:gs pos="100000">
                      <a:schemeClr val="accent5">
                        <a:lumMod val="60000"/>
                        <a:lumOff val="40000"/>
                        <a:lumMod val="60000"/>
                        <a:lumOff val="40000"/>
                      </a:schemeClr>
                    </a:gs>
                  </a:gsLst>
                  <a:lin ang="5400000"/>
                </a:gradFill>
                <a:effectLst>
                  <a:reflection blurRad="6350" stA="53000" endA="300" endPos="35500" dir="5400000" sy="-90000" algn="bl" rotWithShape="0"/>
                </a:effectLst>
                <a:latin typeface="Comic Sans MS Regular" panose="030F0702030302020204" charset="0"/>
                <a:cs typeface="Comic Sans MS Regular" panose="030F0702030302020204" charset="0"/>
              </a:rPr>
              <a:t> stick as the stand. </a:t>
            </a:r>
          </a:p>
          <a:p>
            <a:pPr marL="0" indent="0">
              <a:buNone/>
            </a:pPr>
            <a:endParaRPr lang="en-US" dirty="0">
              <a:ln>
                <a:solidFill>
                  <a:srgbClr val="0070C0"/>
                </a:solidFill>
              </a:ln>
              <a:gradFill>
                <a:gsLst>
                  <a:gs pos="0">
                    <a:schemeClr val="accent5">
                      <a:lumMod val="50000"/>
                      <a:lumMod val="50000"/>
                    </a:schemeClr>
                  </a:gs>
                  <a:gs pos="50000">
                    <a:schemeClr val="accent5"/>
                  </a:gs>
                  <a:gs pos="100000">
                    <a:schemeClr val="accent5">
                      <a:lumMod val="60000"/>
                      <a:lumOff val="40000"/>
                      <a:lumMod val="60000"/>
                      <a:lumOff val="40000"/>
                    </a:schemeClr>
                  </a:gs>
                </a:gsLst>
                <a:lin ang="5400000"/>
              </a:gradFill>
              <a:effectLst>
                <a:reflection blurRad="6350" stA="53000" endA="300" endPos="35500" dir="5400000" sy="-90000" algn="bl" rotWithShape="0"/>
              </a:effectLst>
              <a:latin typeface="Comic Sans MS Regular" panose="030F0702030302020204" charset="0"/>
              <a:cs typeface="Comic Sans MS Regular" panose="030F0702030302020204" charset="0"/>
            </a:endParaRPr>
          </a:p>
          <a:p>
            <a:pPr marL="0" indent="0">
              <a:buNone/>
            </a:pPr>
            <a:r>
              <a:rPr lang="en-US" dirty="0">
                <a:ln>
                  <a:solidFill>
                    <a:srgbClr val="0070C0"/>
                  </a:solidFill>
                </a:ln>
                <a:gradFill>
                  <a:gsLst>
                    <a:gs pos="0">
                      <a:schemeClr val="accent5">
                        <a:lumMod val="50000"/>
                        <a:lumMod val="50000"/>
                      </a:schemeClr>
                    </a:gs>
                    <a:gs pos="50000">
                      <a:schemeClr val="accent5"/>
                    </a:gs>
                    <a:gs pos="100000">
                      <a:schemeClr val="accent5">
                        <a:lumMod val="60000"/>
                        <a:lumOff val="40000"/>
                        <a:lumMod val="60000"/>
                        <a:lumOff val="40000"/>
                      </a:schemeClr>
                    </a:gs>
                  </a:gsLst>
                  <a:lin ang="5400000"/>
                </a:gradFill>
                <a:effectLst>
                  <a:reflection blurRad="6350" stA="53000" endA="300" endPos="35500" dir="5400000" sy="-90000" algn="bl" rotWithShape="0"/>
                </a:effectLst>
              </a:rPr>
              <a:t>With support I made the fashion piece by squeezing, and making the clay into a shape like my </a:t>
            </a:r>
            <a:r>
              <a:rPr lang="en-US" dirty="0" err="1">
                <a:ln>
                  <a:solidFill>
                    <a:srgbClr val="0070C0"/>
                  </a:solidFill>
                </a:ln>
                <a:gradFill>
                  <a:gsLst>
                    <a:gs pos="0">
                      <a:schemeClr val="accent5">
                        <a:lumMod val="50000"/>
                        <a:lumMod val="50000"/>
                      </a:schemeClr>
                    </a:gs>
                    <a:gs pos="50000">
                      <a:schemeClr val="accent5"/>
                    </a:gs>
                    <a:gs pos="100000">
                      <a:schemeClr val="accent5">
                        <a:lumMod val="60000"/>
                        <a:lumOff val="40000"/>
                        <a:lumMod val="60000"/>
                        <a:lumOff val="40000"/>
                      </a:schemeClr>
                    </a:gs>
                  </a:gsLst>
                  <a:lin ang="5400000"/>
                </a:gradFill>
                <a:effectLst>
                  <a:reflection blurRad="6350" stA="53000" endA="300" endPos="35500" dir="5400000" sy="-90000" algn="bl" rotWithShape="0"/>
                </a:effectLst>
              </a:rPr>
              <a:t>favourite</a:t>
            </a:r>
            <a:r>
              <a:rPr lang="en-US" dirty="0">
                <a:ln>
                  <a:solidFill>
                    <a:srgbClr val="0070C0"/>
                  </a:solidFill>
                </a:ln>
                <a:gradFill>
                  <a:gsLst>
                    <a:gs pos="0">
                      <a:schemeClr val="accent5">
                        <a:lumMod val="50000"/>
                        <a:lumMod val="50000"/>
                      </a:schemeClr>
                    </a:gs>
                    <a:gs pos="50000">
                      <a:schemeClr val="accent5"/>
                    </a:gs>
                    <a:gs pos="100000">
                      <a:schemeClr val="accent5">
                        <a:lumMod val="60000"/>
                        <a:lumOff val="40000"/>
                        <a:lumMod val="60000"/>
                        <a:lumOff val="40000"/>
                      </a:schemeClr>
                    </a:gs>
                  </a:gsLst>
                  <a:lin ang="5400000"/>
                </a:gradFill>
                <a:effectLst>
                  <a:reflection blurRad="6350" stA="53000" endA="300" endPos="35500" dir="5400000" sy="-90000" algn="bl" rotWithShape="0"/>
                </a:effectLst>
              </a:rPr>
              <a:t> jumper. I chose </a:t>
            </a:r>
            <a:r>
              <a:rPr lang="en-US" dirty="0" err="1">
                <a:ln>
                  <a:solidFill>
                    <a:srgbClr val="0070C0"/>
                  </a:solidFill>
                </a:ln>
                <a:gradFill>
                  <a:gsLst>
                    <a:gs pos="0">
                      <a:schemeClr val="accent5">
                        <a:lumMod val="50000"/>
                        <a:lumMod val="50000"/>
                      </a:schemeClr>
                    </a:gs>
                    <a:gs pos="50000">
                      <a:schemeClr val="accent5"/>
                    </a:gs>
                    <a:gs pos="100000">
                      <a:schemeClr val="accent5">
                        <a:lumMod val="60000"/>
                        <a:lumOff val="40000"/>
                        <a:lumMod val="60000"/>
                        <a:lumOff val="40000"/>
                      </a:schemeClr>
                    </a:gs>
                  </a:gsLst>
                  <a:lin ang="5400000"/>
                </a:gradFill>
                <a:effectLst>
                  <a:reflection blurRad="6350" stA="53000" endA="300" endPos="35500" dir="5400000" sy="-90000" algn="bl" rotWithShape="0"/>
                </a:effectLst>
              </a:rPr>
              <a:t>colours</a:t>
            </a:r>
            <a:r>
              <a:rPr lang="en-US" dirty="0">
                <a:ln>
                  <a:solidFill>
                    <a:srgbClr val="0070C0"/>
                  </a:solidFill>
                </a:ln>
                <a:gradFill>
                  <a:gsLst>
                    <a:gs pos="0">
                      <a:schemeClr val="accent5">
                        <a:lumMod val="50000"/>
                        <a:lumMod val="50000"/>
                      </a:schemeClr>
                    </a:gs>
                    <a:gs pos="50000">
                      <a:schemeClr val="accent5"/>
                    </a:gs>
                    <a:gs pos="100000">
                      <a:schemeClr val="accent5">
                        <a:lumMod val="60000"/>
                        <a:lumOff val="40000"/>
                        <a:lumMod val="60000"/>
                        <a:lumOff val="40000"/>
                      </a:schemeClr>
                    </a:gs>
                  </a:gsLst>
                  <a:lin ang="5400000"/>
                </a:gradFill>
                <a:effectLst>
                  <a:reflection blurRad="6350" stA="53000" endA="300" endPos="35500" dir="5400000" sy="-90000" algn="bl" rotWithShape="0"/>
                </a:effectLst>
              </a:rPr>
              <a:t> to complete it.</a:t>
            </a:r>
          </a:p>
          <a:p>
            <a:pPr marL="0" indent="0">
              <a:buNone/>
            </a:pPr>
            <a:endParaRPr lang="en-US" dirty="0">
              <a:ln>
                <a:solidFill>
                  <a:srgbClr val="0070C0"/>
                </a:solidFill>
              </a:ln>
              <a:gradFill>
                <a:gsLst>
                  <a:gs pos="0">
                    <a:schemeClr val="accent5">
                      <a:lumMod val="50000"/>
                      <a:lumMod val="50000"/>
                    </a:schemeClr>
                  </a:gs>
                  <a:gs pos="50000">
                    <a:schemeClr val="accent5"/>
                  </a:gs>
                  <a:gs pos="100000">
                    <a:schemeClr val="accent5">
                      <a:lumMod val="60000"/>
                      <a:lumOff val="40000"/>
                      <a:lumMod val="60000"/>
                      <a:lumOff val="40000"/>
                    </a:schemeClr>
                  </a:gs>
                </a:gsLst>
                <a:lin ang="5400000"/>
              </a:gradFill>
              <a:effectLst>
                <a:reflection blurRad="6350" stA="53000" endA="300" endPos="35500" dir="5400000" sy="-90000" algn="bl" rotWithShape="0"/>
              </a:effectLst>
            </a:endParaRPr>
          </a:p>
        </p:txBody>
      </p:sp>
      <p:pic>
        <p:nvPicPr>
          <p:cNvPr id="6" name="Picture 5" descr="Treble cleff"/>
          <p:cNvPicPr>
            <a:picLocks noChangeAspect="1"/>
          </p:cNvPicPr>
          <p:nvPr/>
        </p:nvPicPr>
        <p:blipFill>
          <a:blip r:embed="rId2"/>
          <a:stretch>
            <a:fillRect/>
          </a:stretch>
        </p:blipFill>
        <p:spPr>
          <a:xfrm rot="21240000">
            <a:off x="495935" y="264160"/>
            <a:ext cx="1052830" cy="1052830"/>
          </a:xfrm>
          <a:prstGeom prst="rect">
            <a:avLst/>
          </a:prstGeom>
        </p:spPr>
      </p:pic>
      <p:pic>
        <p:nvPicPr>
          <p:cNvPr id="2" name="Picture 1" descr="Treble cleff"/>
          <p:cNvPicPr>
            <a:picLocks noChangeAspect="1"/>
          </p:cNvPicPr>
          <p:nvPr/>
        </p:nvPicPr>
        <p:blipFill>
          <a:blip r:embed="rId2"/>
          <a:stretch>
            <a:fillRect/>
          </a:stretch>
        </p:blipFill>
        <p:spPr>
          <a:xfrm rot="21240000">
            <a:off x="495935" y="5431155"/>
            <a:ext cx="1052830" cy="1052830"/>
          </a:xfrm>
          <a:prstGeom prst="rect">
            <a:avLst/>
          </a:prstGeom>
        </p:spPr>
      </p:pic>
      <p:pic>
        <p:nvPicPr>
          <p:cNvPr id="4" name="Picture 3" descr="Treble cleff"/>
          <p:cNvPicPr>
            <a:picLocks noChangeAspect="1"/>
          </p:cNvPicPr>
          <p:nvPr/>
        </p:nvPicPr>
        <p:blipFill>
          <a:blip r:embed="rId2"/>
          <a:stretch>
            <a:fillRect/>
          </a:stretch>
        </p:blipFill>
        <p:spPr>
          <a:xfrm rot="21240000">
            <a:off x="10699750" y="5300980"/>
            <a:ext cx="1052830" cy="1052830"/>
          </a:xfrm>
          <a:prstGeom prst="rect">
            <a:avLst/>
          </a:prstGeom>
        </p:spPr>
      </p:pic>
      <p:pic>
        <p:nvPicPr>
          <p:cNvPr id="5" name="Picture 4" descr="Treble cleff"/>
          <p:cNvPicPr>
            <a:picLocks noChangeAspect="1"/>
          </p:cNvPicPr>
          <p:nvPr/>
        </p:nvPicPr>
        <p:blipFill>
          <a:blip r:embed="rId2"/>
          <a:stretch>
            <a:fillRect/>
          </a:stretch>
        </p:blipFill>
        <p:spPr>
          <a:xfrm rot="21240000">
            <a:off x="10903585" y="264160"/>
            <a:ext cx="1052830" cy="1052830"/>
          </a:xfrm>
          <a:prstGeom prst="rect">
            <a:avLst/>
          </a:prstGeom>
        </p:spPr>
      </p:pic>
      <p:pic>
        <p:nvPicPr>
          <p:cNvPr id="7" name="Picture 6" descr="Helen's - jumper in detail. jpeg"/>
          <p:cNvPicPr>
            <a:picLocks noChangeAspect="1"/>
          </p:cNvPicPr>
          <p:nvPr/>
        </p:nvPicPr>
        <p:blipFill>
          <a:blip r:embed="rId3"/>
          <a:stretch>
            <a:fillRect/>
          </a:stretch>
        </p:blipFill>
        <p:spPr>
          <a:xfrm rot="960000">
            <a:off x="5906135" y="861060"/>
            <a:ext cx="4582795" cy="5405755"/>
          </a:xfrm>
          <a:prstGeom prst="rect">
            <a:avLst/>
          </a:prstGeom>
          <a:effectLst>
            <a:glow rad="228600">
              <a:schemeClr val="accent2">
                <a:satMod val="175000"/>
                <a:alpha val="40000"/>
              </a:schemeClr>
            </a:glo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rot="21180000">
            <a:off x="417195" y="1331595"/>
            <a:ext cx="10147300" cy="1780540"/>
          </a:xfrm>
        </p:spPr>
        <p:txBody>
          <a:bodyPr>
            <a:normAutofit fontScale="87500" lnSpcReduction="10000"/>
          </a:bodyPr>
          <a:lstStyle/>
          <a:p>
            <a:pPr marL="0" indent="0">
              <a:buNone/>
            </a:pPr>
            <a:r>
              <a:rPr lang="en-US" dirty="0">
                <a:ln w="22225">
                  <a:solidFill>
                    <a:schemeClr val="accent2"/>
                  </a:solidFill>
                  <a:prstDash val="solid"/>
                </a:ln>
                <a:solidFill>
                  <a:schemeClr val="accent2">
                    <a:lumMod val="40000"/>
                    <a:lumOff val="60000"/>
                    <a:lumMod val="40000"/>
                    <a:lumOff val="60000"/>
                  </a:schemeClr>
                </a:solidFill>
                <a:effectLst/>
              </a:rPr>
              <a:t>Then I put the clay jumper with the </a:t>
            </a:r>
            <a:r>
              <a:rPr lang="en-US" dirty="0" err="1">
                <a:ln w="22225">
                  <a:solidFill>
                    <a:schemeClr val="accent2"/>
                  </a:solidFill>
                  <a:prstDash val="solid"/>
                </a:ln>
                <a:solidFill>
                  <a:schemeClr val="accent2">
                    <a:lumMod val="40000"/>
                    <a:lumOff val="60000"/>
                    <a:lumMod val="40000"/>
                    <a:lumOff val="60000"/>
                  </a:schemeClr>
                </a:solidFill>
                <a:effectLst/>
              </a:rPr>
              <a:t>msuical</a:t>
            </a:r>
            <a:r>
              <a:rPr lang="en-US" dirty="0">
                <a:ln w="22225">
                  <a:solidFill>
                    <a:schemeClr val="accent2"/>
                  </a:solidFill>
                  <a:prstDash val="solid"/>
                </a:ln>
                <a:solidFill>
                  <a:schemeClr val="accent2">
                    <a:lumMod val="40000"/>
                    <a:lumOff val="60000"/>
                    <a:lumMod val="40000"/>
                    <a:lumOff val="60000"/>
                  </a:schemeClr>
                </a:solidFill>
                <a:effectLst/>
              </a:rPr>
              <a:t> notes and piano together to make my display. </a:t>
            </a:r>
          </a:p>
          <a:p>
            <a:pPr marL="0" indent="0">
              <a:buNone/>
            </a:pPr>
            <a:r>
              <a:rPr lang="en-US" dirty="0">
                <a:ln w="22225">
                  <a:solidFill>
                    <a:schemeClr val="accent2"/>
                  </a:solidFill>
                  <a:prstDash val="solid"/>
                </a:ln>
                <a:solidFill>
                  <a:schemeClr val="accent2">
                    <a:lumMod val="40000"/>
                    <a:lumOff val="60000"/>
                    <a:lumMod val="40000"/>
                    <a:lumOff val="60000"/>
                  </a:schemeClr>
                </a:solidFill>
                <a:effectLst/>
              </a:rPr>
              <a:t>I used a lot of different materials to make this whole project and chose </a:t>
            </a:r>
            <a:r>
              <a:rPr lang="en-US" dirty="0" err="1">
                <a:ln w="22225">
                  <a:solidFill>
                    <a:schemeClr val="accent2"/>
                  </a:solidFill>
                  <a:prstDash val="solid"/>
                </a:ln>
                <a:solidFill>
                  <a:schemeClr val="accent2">
                    <a:lumMod val="40000"/>
                    <a:lumOff val="60000"/>
                    <a:lumMod val="40000"/>
                    <a:lumOff val="60000"/>
                  </a:schemeClr>
                </a:solidFill>
                <a:effectLst/>
              </a:rPr>
              <a:t>colours</a:t>
            </a:r>
            <a:r>
              <a:rPr lang="en-US" dirty="0">
                <a:ln w="22225">
                  <a:solidFill>
                    <a:schemeClr val="accent2"/>
                  </a:solidFill>
                  <a:prstDash val="solid"/>
                </a:ln>
                <a:solidFill>
                  <a:schemeClr val="accent2">
                    <a:lumMod val="40000"/>
                    <a:lumOff val="60000"/>
                    <a:lumMod val="40000"/>
                    <a:lumOff val="60000"/>
                  </a:schemeClr>
                </a:solidFill>
                <a:effectLst/>
              </a:rPr>
              <a:t>, materials and where to put them. I really enjoyed putting them all together and hope you like this as much as </a:t>
            </a:r>
            <a:r>
              <a:rPr lang="en-US" dirty="0" err="1">
                <a:ln w="22225">
                  <a:solidFill>
                    <a:schemeClr val="accent2"/>
                  </a:solidFill>
                  <a:prstDash val="solid"/>
                </a:ln>
                <a:solidFill>
                  <a:schemeClr val="accent2">
                    <a:lumMod val="40000"/>
                    <a:lumOff val="60000"/>
                    <a:lumMod val="40000"/>
                    <a:lumOff val="60000"/>
                  </a:schemeClr>
                </a:solidFill>
                <a:effectLst/>
              </a:rPr>
              <a:t>i</a:t>
            </a:r>
            <a:r>
              <a:rPr lang="en-US" dirty="0">
                <a:ln w="22225">
                  <a:solidFill>
                    <a:schemeClr val="accent2"/>
                  </a:solidFill>
                  <a:prstDash val="solid"/>
                </a:ln>
                <a:solidFill>
                  <a:schemeClr val="accent2">
                    <a:lumMod val="40000"/>
                    <a:lumOff val="60000"/>
                    <a:lumMod val="40000"/>
                    <a:lumOff val="60000"/>
                  </a:schemeClr>
                </a:solidFill>
                <a:effectLst/>
              </a:rPr>
              <a:t> do.</a:t>
            </a:r>
          </a:p>
        </p:txBody>
      </p:sp>
      <p:pic>
        <p:nvPicPr>
          <p:cNvPr id="6" name="Picture 5" descr="Treble cleff"/>
          <p:cNvPicPr>
            <a:picLocks noChangeAspect="1"/>
          </p:cNvPicPr>
          <p:nvPr/>
        </p:nvPicPr>
        <p:blipFill>
          <a:blip r:embed="rId2"/>
          <a:stretch>
            <a:fillRect/>
          </a:stretch>
        </p:blipFill>
        <p:spPr>
          <a:xfrm rot="21240000">
            <a:off x="588645" y="300990"/>
            <a:ext cx="1052830" cy="1052830"/>
          </a:xfrm>
          <a:prstGeom prst="rect">
            <a:avLst/>
          </a:prstGeom>
        </p:spPr>
      </p:pic>
      <p:pic>
        <p:nvPicPr>
          <p:cNvPr id="2" name="Picture 1" descr="Treble cleff"/>
          <p:cNvPicPr>
            <a:picLocks noChangeAspect="1"/>
          </p:cNvPicPr>
          <p:nvPr/>
        </p:nvPicPr>
        <p:blipFill>
          <a:blip r:embed="rId2"/>
          <a:stretch>
            <a:fillRect/>
          </a:stretch>
        </p:blipFill>
        <p:spPr>
          <a:xfrm rot="21240000">
            <a:off x="10680700" y="300990"/>
            <a:ext cx="1052830" cy="1052830"/>
          </a:xfrm>
          <a:prstGeom prst="rect">
            <a:avLst/>
          </a:prstGeom>
        </p:spPr>
      </p:pic>
      <p:pic>
        <p:nvPicPr>
          <p:cNvPr id="4" name="Picture 3" descr="Treble cleff"/>
          <p:cNvPicPr>
            <a:picLocks noChangeAspect="1"/>
          </p:cNvPicPr>
          <p:nvPr/>
        </p:nvPicPr>
        <p:blipFill>
          <a:blip r:embed="rId2"/>
          <a:stretch>
            <a:fillRect/>
          </a:stretch>
        </p:blipFill>
        <p:spPr>
          <a:xfrm rot="21240000">
            <a:off x="291465" y="5430520"/>
            <a:ext cx="1052830" cy="1052830"/>
          </a:xfrm>
          <a:prstGeom prst="rect">
            <a:avLst/>
          </a:prstGeom>
        </p:spPr>
      </p:pic>
      <p:pic>
        <p:nvPicPr>
          <p:cNvPr id="5" name="Picture 4" descr="Treble cleff"/>
          <p:cNvPicPr>
            <a:picLocks noChangeAspect="1"/>
          </p:cNvPicPr>
          <p:nvPr/>
        </p:nvPicPr>
        <p:blipFill>
          <a:blip r:embed="rId2"/>
          <a:stretch>
            <a:fillRect/>
          </a:stretch>
        </p:blipFill>
        <p:spPr>
          <a:xfrm rot="21240000">
            <a:off x="10847705" y="5429885"/>
            <a:ext cx="1052830" cy="1052830"/>
          </a:xfrm>
          <a:prstGeom prst="rect">
            <a:avLst/>
          </a:prstGeom>
        </p:spPr>
      </p:pic>
      <p:pic>
        <p:nvPicPr>
          <p:cNvPr id="8" name="Picture 7" descr="20230810_134749"/>
          <p:cNvPicPr>
            <a:picLocks noChangeAspect="1"/>
          </p:cNvPicPr>
          <p:nvPr/>
        </p:nvPicPr>
        <p:blipFill>
          <a:blip r:embed="rId3"/>
          <a:stretch>
            <a:fillRect/>
          </a:stretch>
        </p:blipFill>
        <p:spPr>
          <a:xfrm rot="5040000">
            <a:off x="6600825" y="2802890"/>
            <a:ext cx="3555365" cy="3555365"/>
          </a:xfrm>
          <a:prstGeom prst="rect">
            <a:avLst/>
          </a:prstGeom>
          <a:effectLst>
            <a:glow rad="228600">
              <a:schemeClr val="accent5">
                <a:satMod val="175000"/>
                <a:alpha val="40000"/>
              </a:schemeClr>
            </a:glow>
          </a:effectLst>
        </p:spPr>
      </p:pic>
      <p:pic>
        <p:nvPicPr>
          <p:cNvPr id="10" name="Picture 9" descr="piano Helens"/>
          <p:cNvPicPr>
            <a:picLocks noChangeAspect="1"/>
          </p:cNvPicPr>
          <p:nvPr/>
        </p:nvPicPr>
        <p:blipFill>
          <a:blip r:embed="rId4"/>
          <a:stretch>
            <a:fillRect/>
          </a:stretch>
        </p:blipFill>
        <p:spPr>
          <a:xfrm rot="21180000">
            <a:off x="2485390" y="3571240"/>
            <a:ext cx="3352165" cy="2242820"/>
          </a:xfrm>
          <a:prstGeom prst="rect">
            <a:avLst/>
          </a:prstGeom>
          <a:effectLst>
            <a:glow rad="228600">
              <a:schemeClr val="accent5">
                <a:satMod val="175000"/>
                <a:alpha val="40000"/>
              </a:schemeClr>
            </a:glo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reble cleff"/>
          <p:cNvPicPr>
            <a:picLocks noChangeAspect="1"/>
          </p:cNvPicPr>
          <p:nvPr/>
        </p:nvPicPr>
        <p:blipFill>
          <a:blip r:embed="rId2"/>
          <a:stretch>
            <a:fillRect/>
          </a:stretch>
        </p:blipFill>
        <p:spPr>
          <a:xfrm rot="20040000">
            <a:off x="402590" y="356870"/>
            <a:ext cx="1052830" cy="1052830"/>
          </a:xfrm>
          <a:prstGeom prst="rect">
            <a:avLst/>
          </a:prstGeom>
        </p:spPr>
      </p:pic>
      <p:pic>
        <p:nvPicPr>
          <p:cNvPr id="4" name="Picture 3" descr="Treble cleff"/>
          <p:cNvPicPr>
            <a:picLocks noChangeAspect="1"/>
          </p:cNvPicPr>
          <p:nvPr/>
        </p:nvPicPr>
        <p:blipFill>
          <a:blip r:embed="rId2"/>
          <a:stretch>
            <a:fillRect/>
          </a:stretch>
        </p:blipFill>
        <p:spPr>
          <a:xfrm rot="2340000">
            <a:off x="402590" y="5375275"/>
            <a:ext cx="1052830" cy="1052830"/>
          </a:xfrm>
          <a:prstGeom prst="rect">
            <a:avLst/>
          </a:prstGeom>
        </p:spPr>
      </p:pic>
      <p:pic>
        <p:nvPicPr>
          <p:cNvPr id="5" name="Picture 4" descr="Treble cleff"/>
          <p:cNvPicPr>
            <a:picLocks noChangeAspect="1"/>
          </p:cNvPicPr>
          <p:nvPr/>
        </p:nvPicPr>
        <p:blipFill>
          <a:blip r:embed="rId2"/>
          <a:stretch>
            <a:fillRect/>
          </a:stretch>
        </p:blipFill>
        <p:spPr>
          <a:xfrm rot="1980000">
            <a:off x="10810875" y="356870"/>
            <a:ext cx="1052830" cy="1052830"/>
          </a:xfrm>
          <a:prstGeom prst="rect">
            <a:avLst/>
          </a:prstGeom>
        </p:spPr>
      </p:pic>
      <p:pic>
        <p:nvPicPr>
          <p:cNvPr id="7" name="Picture 6" descr="Treble cleff"/>
          <p:cNvPicPr>
            <a:picLocks noChangeAspect="1"/>
          </p:cNvPicPr>
          <p:nvPr/>
        </p:nvPicPr>
        <p:blipFill>
          <a:blip r:embed="rId2"/>
          <a:stretch>
            <a:fillRect/>
          </a:stretch>
        </p:blipFill>
        <p:spPr>
          <a:xfrm rot="19440000">
            <a:off x="10532110" y="5375275"/>
            <a:ext cx="1052830" cy="1052830"/>
          </a:xfrm>
          <a:prstGeom prst="rect">
            <a:avLst/>
          </a:prstGeom>
        </p:spPr>
      </p:pic>
      <p:pic>
        <p:nvPicPr>
          <p:cNvPr id="9" name="Picture 8" descr="Helen"/>
          <p:cNvPicPr>
            <a:picLocks noChangeAspect="1"/>
          </p:cNvPicPr>
          <p:nvPr/>
        </p:nvPicPr>
        <p:blipFill>
          <a:blip r:embed="rId3"/>
          <a:stretch>
            <a:fillRect/>
          </a:stretch>
        </p:blipFill>
        <p:spPr>
          <a:xfrm rot="720000">
            <a:off x="4068445" y="882650"/>
            <a:ext cx="6809105" cy="5107305"/>
          </a:xfrm>
          <a:prstGeom prst="rect">
            <a:avLst/>
          </a:prstGeom>
          <a:effectLst>
            <a:glow rad="228600">
              <a:schemeClr val="accent2">
                <a:satMod val="175000"/>
                <a:alpha val="40000"/>
              </a:schemeClr>
            </a:glow>
          </a:effectLst>
        </p:spPr>
      </p:pic>
      <p:sp>
        <p:nvSpPr>
          <p:cNvPr id="11" name="Text Box 10"/>
          <p:cNvSpPr txBox="1"/>
          <p:nvPr/>
        </p:nvSpPr>
        <p:spPr>
          <a:xfrm rot="20640000">
            <a:off x="232410" y="1738630"/>
            <a:ext cx="4187190" cy="645160"/>
          </a:xfrm>
          <a:prstGeom prst="rect">
            <a:avLst/>
          </a:prstGeom>
          <a:noFill/>
        </p:spPr>
        <p:txBody>
          <a:bodyPr wrap="square" rtlCol="0">
            <a:spAutoFit/>
          </a:bodyPr>
          <a:lstStyle/>
          <a:p>
            <a:r>
              <a:rPr lang="en-US" sz="3600">
                <a:ln>
                  <a:solidFill>
                    <a:srgbClr val="0070C0"/>
                  </a:solidFill>
                </a:ln>
                <a:solidFill>
                  <a:schemeClr val="accent1"/>
                </a:solidFill>
                <a:effectLst>
                  <a:outerShdw blurRad="38100" dist="25400" dir="5400000" algn="ctr" rotWithShape="0">
                    <a:srgbClr val="6E747A">
                      <a:alpha val="43000"/>
                      <a:alpha val="43000"/>
                    </a:srgbClr>
                  </a:outerShdw>
                </a:effectLst>
                <a:latin typeface="Comic Sans MS Regular" panose="030F0702030302020204" charset="0"/>
                <a:cs typeface="Comic Sans MS Regular" panose="030F0702030302020204" charset="0"/>
              </a:rPr>
              <a:t>My finished work</a:t>
            </a:r>
            <a:r>
              <a:rPr lang="en-US"/>
              <a:t> </a:t>
            </a:r>
          </a:p>
        </p:txBody>
      </p:sp>
      <p:pic>
        <p:nvPicPr>
          <p:cNvPr id="12" name="Picture 11" descr="Bass cleff."/>
          <p:cNvPicPr>
            <a:picLocks noChangeAspect="1"/>
          </p:cNvPicPr>
          <p:nvPr/>
        </p:nvPicPr>
        <p:blipFill>
          <a:blip r:embed="rId4"/>
          <a:stretch>
            <a:fillRect/>
          </a:stretch>
        </p:blipFill>
        <p:spPr>
          <a:xfrm rot="20460000">
            <a:off x="1606550" y="2776220"/>
            <a:ext cx="1765935" cy="17659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7E45E13B15AD42BC4BFA841DB9BCFE" ma:contentTypeVersion="20" ma:contentTypeDescription="Create a new document." ma:contentTypeScope="" ma:versionID="54aee21d194caab42eaf0fc311dfdeec">
  <xsd:schema xmlns:xsd="http://www.w3.org/2001/XMLSchema" xmlns:xs="http://www.w3.org/2001/XMLSchema" xmlns:p="http://schemas.microsoft.com/office/2006/metadata/properties" xmlns:ns2="04e7d4ee-2e47-4776-9122-f096284bf2bb" xmlns:ns3="74820039-375b-483a-95f0-a491eadeb24c" targetNamespace="http://schemas.microsoft.com/office/2006/metadata/properties" ma:root="true" ma:fieldsID="499ff6b19be3ea938a5402176518439c" ns2:_="" ns3:_="">
    <xsd:import namespace="04e7d4ee-2e47-4776-9122-f096284bf2bb"/>
    <xsd:import namespace="74820039-375b-483a-95f0-a491eadeb2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e7d4ee-2e47-4776-9122-f096284bf2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ca85185-69df-434a-b837-47a50f12580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820039-375b-483a-95f0-a491eadeb2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0df8bd7-828b-4949-97af-af86c2f86232}" ma:internalName="TaxCatchAll" ma:showField="CatchAllData" ma:web="74820039-375b-483a-95f0-a491eadeb2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F02517-E4DE-4C3E-884D-DF1D5303A8DE}"/>
</file>

<file path=customXml/itemProps2.xml><?xml version="1.0" encoding="utf-8"?>
<ds:datastoreItem xmlns:ds="http://schemas.openxmlformats.org/officeDocument/2006/customXml" ds:itemID="{A2DA7FB5-A9A1-4842-8F27-435F6CCE6E54}"/>
</file>

<file path=docProps/app.xml><?xml version="1.0" encoding="utf-8"?>
<Properties xmlns="http://schemas.openxmlformats.org/officeDocument/2006/extended-properties" xmlns:vt="http://schemas.openxmlformats.org/officeDocument/2006/docPropsVTypes">
  <TotalTime>7</TotalTime>
  <Words>526</Words>
  <Application>Microsoft Office PowerPoint</Application>
  <PresentationFormat>Widescreen</PresentationFormat>
  <Paragraphs>26</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Comic Sans MS Regular</vt:lpstr>
      <vt:lpstr>Office Theme</vt:lpstr>
      <vt:lpstr>PowerPoint Presentation</vt:lpstr>
      <vt:lpstr>PowerPoint Presentation</vt:lpstr>
      <vt:lpstr>  I wanted to make a piano because I love the sound of piano music and the keyboard, so to start with, David showed me an example of what I could make.   With my support, I  started to put the lolly sticks together with PVA glue on a card baselike brickwork.</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davidgrigor</dc:creator>
  <cp:lastModifiedBy>Maureen Phillip</cp:lastModifiedBy>
  <cp:revision>9</cp:revision>
  <dcterms:created xsi:type="dcterms:W3CDTF">2023-08-24T17:02:14Z</dcterms:created>
  <dcterms:modified xsi:type="dcterms:W3CDTF">2023-08-25T10:54:31Z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1033-5.4.4.8063</vt:lpwstr>
  </property>
</Properties>
</file>